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F5C580-6399-4B23-A5DA-4AFF3AE33B1B}"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31426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F5C580-6399-4B23-A5DA-4AFF3AE33B1B}"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220500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F5C580-6399-4B23-A5DA-4AFF3AE33B1B}"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427908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F5C580-6399-4B23-A5DA-4AFF3AE33B1B}"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EBF67-B5FC-4143-88F6-693BC16D4D8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51692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F5C580-6399-4B23-A5DA-4AFF3AE33B1B}"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3523767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7F5C580-6399-4B23-A5DA-4AFF3AE33B1B}" type="datetimeFigureOut">
              <a:rPr lang="en-US" smtClean="0"/>
              <a:t>1/30/2023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1876544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7F5C580-6399-4B23-A5DA-4AFF3AE33B1B}" type="datetimeFigureOut">
              <a:rPr lang="en-US" smtClean="0"/>
              <a:t>1/30/2023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1997771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F5C580-6399-4B23-A5DA-4AFF3AE33B1B}"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100825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F5C580-6399-4B23-A5DA-4AFF3AE33B1B}"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192502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7F5C580-6399-4B23-A5DA-4AFF3AE33B1B}"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357469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F5C580-6399-4B23-A5DA-4AFF3AE33B1B}"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20284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F5C580-6399-4B23-A5DA-4AFF3AE33B1B}"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338228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F5C580-6399-4B23-A5DA-4AFF3AE33B1B}"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3643580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7F5C580-6399-4B23-A5DA-4AFF3AE33B1B}" type="datetimeFigureOut">
              <a:rPr lang="en-US" smtClean="0"/>
              <a:t>1/30/2023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185447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7F5C580-6399-4B23-A5DA-4AFF3AE33B1B}" type="datetimeFigureOut">
              <a:rPr lang="en-US" smtClean="0"/>
              <a:t>1/30/2023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3293199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7F5C580-6399-4B23-A5DA-4AFF3AE33B1B}" type="datetimeFigureOut">
              <a:rPr lang="en-US" smtClean="0"/>
              <a:t>1/30/2023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425088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F5C580-6399-4B23-A5DA-4AFF3AE33B1B}"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EBF67-B5FC-4143-88F6-693BC16D4D81}" type="slidenum">
              <a:rPr lang="en-US" smtClean="0"/>
              <a:t>‹#›</a:t>
            </a:fld>
            <a:endParaRPr lang="en-US"/>
          </a:p>
        </p:txBody>
      </p:sp>
    </p:spTree>
    <p:extLst>
      <p:ext uri="{BB962C8B-B14F-4D97-AF65-F5344CB8AC3E}">
        <p14:creationId xmlns:p14="http://schemas.microsoft.com/office/powerpoint/2010/main" val="2384809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7F5C580-6399-4B23-A5DA-4AFF3AE33B1B}" type="datetimeFigureOut">
              <a:rPr lang="en-US" smtClean="0"/>
              <a:t>1/30/2023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4CEBF67-B5FC-4143-88F6-693BC16D4D81}" type="slidenum">
              <a:rPr lang="en-US" smtClean="0"/>
              <a:t>‹#›</a:t>
            </a:fld>
            <a:endParaRPr lang="en-US"/>
          </a:p>
        </p:txBody>
      </p:sp>
    </p:spTree>
    <p:extLst>
      <p:ext uri="{BB962C8B-B14F-4D97-AF65-F5344CB8AC3E}">
        <p14:creationId xmlns:p14="http://schemas.microsoft.com/office/powerpoint/2010/main" val="2174324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04A2C-7EE2-9AC9-B1AF-FA431FACE20E}"/>
              </a:ext>
            </a:extLst>
          </p:cNvPr>
          <p:cNvSpPr>
            <a:spLocks noGrp="1"/>
          </p:cNvSpPr>
          <p:nvPr>
            <p:ph type="ctrTitle"/>
          </p:nvPr>
        </p:nvSpPr>
        <p:spPr/>
        <p:txBody>
          <a:bodyPr/>
          <a:lstStyle/>
          <a:p>
            <a:r>
              <a:rPr lang="en-US" sz="5400" b="1" dirty="0"/>
              <a:t>Scatter Diagram Method</a:t>
            </a:r>
          </a:p>
        </p:txBody>
      </p:sp>
    </p:spTree>
    <p:extLst>
      <p:ext uri="{BB962C8B-B14F-4D97-AF65-F5344CB8AC3E}">
        <p14:creationId xmlns:p14="http://schemas.microsoft.com/office/powerpoint/2010/main" val="3233166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D1C2C-FC5C-8F55-595B-FB7AC4C93AF6}"/>
              </a:ext>
            </a:extLst>
          </p:cNvPr>
          <p:cNvSpPr>
            <a:spLocks noGrp="1"/>
          </p:cNvSpPr>
          <p:nvPr>
            <p:ph type="title"/>
          </p:nvPr>
        </p:nvSpPr>
        <p:spPr/>
        <p:txBody>
          <a:bodyPr/>
          <a:lstStyle/>
          <a:p>
            <a:r>
              <a:rPr lang="en-US" b="1" dirty="0"/>
              <a:t>No Correlation (r= 0):</a:t>
            </a:r>
          </a:p>
        </p:txBody>
      </p:sp>
      <p:sp>
        <p:nvSpPr>
          <p:cNvPr id="3" name="Content Placeholder 2">
            <a:extLst>
              <a:ext uri="{FF2B5EF4-FFF2-40B4-BE49-F238E27FC236}">
                <a16:creationId xmlns:a16="http://schemas.microsoft.com/office/drawing/2014/main" id="{DBD05223-429B-3153-E3DF-56C88BFDCF13}"/>
              </a:ext>
            </a:extLst>
          </p:cNvPr>
          <p:cNvSpPr>
            <a:spLocks noGrp="1"/>
          </p:cNvSpPr>
          <p:nvPr>
            <p:ph idx="1"/>
          </p:nvPr>
        </p:nvSpPr>
        <p:spPr/>
        <p:txBody>
          <a:bodyPr/>
          <a:lstStyle/>
          <a:p>
            <a:pPr marL="0" indent="0" algn="just">
              <a:buNone/>
            </a:pPr>
            <a:r>
              <a:rPr lang="en-US" dirty="0"/>
              <a:t>The variable is said to be unrelated when the points are haphazardly scattered over the graph and do not show any specific pattern. Here the correlation is absent and hence r = 0.</a:t>
            </a:r>
          </a:p>
          <a:p>
            <a:pPr marL="0" indent="0" algn="just">
              <a:buNone/>
            </a:pPr>
            <a:endParaRPr lang="en-US" dirty="0"/>
          </a:p>
        </p:txBody>
      </p:sp>
    </p:spTree>
    <p:extLst>
      <p:ext uri="{BB962C8B-B14F-4D97-AF65-F5344CB8AC3E}">
        <p14:creationId xmlns:p14="http://schemas.microsoft.com/office/powerpoint/2010/main" val="4016832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AA2FE03-6F19-0BFD-30F9-9DFDCC08C80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9960"/>
          <a:stretch/>
        </p:blipFill>
        <p:spPr>
          <a:xfrm>
            <a:off x="1285874" y="333166"/>
            <a:ext cx="9426585" cy="6372434"/>
          </a:xfrm>
        </p:spPr>
      </p:pic>
    </p:spTree>
    <p:extLst>
      <p:ext uri="{BB962C8B-B14F-4D97-AF65-F5344CB8AC3E}">
        <p14:creationId xmlns:p14="http://schemas.microsoft.com/office/powerpoint/2010/main" val="253960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E537-9F1D-FE42-68A5-9BAE00BFE7C5}"/>
              </a:ext>
            </a:extLst>
          </p:cNvPr>
          <p:cNvSpPr>
            <a:spLocks noGrp="1"/>
          </p:cNvSpPr>
          <p:nvPr>
            <p:ph type="title"/>
          </p:nvPr>
        </p:nvSpPr>
        <p:spPr/>
        <p:txBody>
          <a:bodyPr/>
          <a:lstStyle/>
          <a:p>
            <a:r>
              <a:rPr lang="en-US" sz="4000" b="1" dirty="0"/>
              <a:t>Methods of Determining Correlation:</a:t>
            </a:r>
          </a:p>
        </p:txBody>
      </p:sp>
      <p:sp>
        <p:nvSpPr>
          <p:cNvPr id="3" name="Content Placeholder 2">
            <a:extLst>
              <a:ext uri="{FF2B5EF4-FFF2-40B4-BE49-F238E27FC236}">
                <a16:creationId xmlns:a16="http://schemas.microsoft.com/office/drawing/2014/main" id="{CE412090-7F53-4F21-8AFD-FF36C37303AC}"/>
              </a:ext>
            </a:extLst>
          </p:cNvPr>
          <p:cNvSpPr>
            <a:spLocks noGrp="1"/>
          </p:cNvSpPr>
          <p:nvPr>
            <p:ph idx="1"/>
          </p:nvPr>
        </p:nvSpPr>
        <p:spPr/>
        <p:txBody>
          <a:bodyPr>
            <a:normAutofit/>
          </a:bodyPr>
          <a:lstStyle/>
          <a:p>
            <a:r>
              <a:rPr lang="en-US" dirty="0"/>
              <a:t>Scatter Diagram Method.</a:t>
            </a:r>
          </a:p>
          <a:p>
            <a:r>
              <a:rPr lang="en-US" dirty="0"/>
              <a:t>Karl Pearson's Coefficient of Correlation.</a:t>
            </a:r>
          </a:p>
          <a:p>
            <a:r>
              <a:rPr lang="en-US" dirty="0"/>
              <a:t>Spearman's Rank Correlation Coefficient; and.</a:t>
            </a:r>
          </a:p>
          <a:p>
            <a:r>
              <a:rPr lang="en-US" dirty="0"/>
              <a:t>Methods of Least Squares.</a:t>
            </a:r>
          </a:p>
        </p:txBody>
      </p:sp>
    </p:spTree>
    <p:extLst>
      <p:ext uri="{BB962C8B-B14F-4D97-AF65-F5344CB8AC3E}">
        <p14:creationId xmlns:p14="http://schemas.microsoft.com/office/powerpoint/2010/main" val="105152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F4A69-5E3D-8826-4F73-2DEF0B658A54}"/>
              </a:ext>
            </a:extLst>
          </p:cNvPr>
          <p:cNvSpPr>
            <a:spLocks noGrp="1"/>
          </p:cNvSpPr>
          <p:nvPr>
            <p:ph type="title"/>
          </p:nvPr>
        </p:nvSpPr>
        <p:spPr/>
        <p:txBody>
          <a:bodyPr/>
          <a:lstStyle/>
          <a:p>
            <a:r>
              <a:rPr lang="en-US" b="1" dirty="0"/>
              <a:t>Scatter Diagram Method</a:t>
            </a:r>
          </a:p>
        </p:txBody>
      </p:sp>
      <p:sp>
        <p:nvSpPr>
          <p:cNvPr id="3" name="Content Placeholder 2">
            <a:extLst>
              <a:ext uri="{FF2B5EF4-FFF2-40B4-BE49-F238E27FC236}">
                <a16:creationId xmlns:a16="http://schemas.microsoft.com/office/drawing/2014/main" id="{C93B9A36-61CC-AC39-67A9-69A75FE4F831}"/>
              </a:ext>
            </a:extLst>
          </p:cNvPr>
          <p:cNvSpPr>
            <a:spLocks noGrp="1"/>
          </p:cNvSpPr>
          <p:nvPr>
            <p:ph idx="1"/>
          </p:nvPr>
        </p:nvSpPr>
        <p:spPr/>
        <p:txBody>
          <a:bodyPr>
            <a:normAutofit/>
          </a:bodyPr>
          <a:lstStyle/>
          <a:p>
            <a:pPr marL="0" indent="0" algn="just">
              <a:buNone/>
            </a:pPr>
            <a:r>
              <a:rPr lang="en-US" dirty="0"/>
              <a:t>Definition: The Scatter Diagram Method is the simplest method to study the correlation between two variables wherein the values for each pair of a variable is plotted on a graph in the form of dots thereby obtaining as many points as the number of observations. Then by looking at the scatter of several points, the degree of correlation is ascertained. The degree to which the variables are related to each other depends on the manner in which the points are scattered over the chart. The more the points plotted are scattered over the chart, the lesser is the degree of correlation between the variables. The more the points plotted are closer to the line, the higher is the degree of correlation. The degree of correlation is denoted by “r”.</a:t>
            </a:r>
          </a:p>
          <a:p>
            <a:pPr marL="0" indent="0" algn="just">
              <a:buNone/>
            </a:pPr>
            <a:r>
              <a:rPr lang="en-US" dirty="0"/>
              <a:t>The following types of scatter diagrams tell about the degree of correlation between variable X and variable Y.</a:t>
            </a:r>
          </a:p>
          <a:p>
            <a:pPr marL="0" indent="0" algn="just">
              <a:buNone/>
            </a:pPr>
            <a:endParaRPr lang="en-US" dirty="0"/>
          </a:p>
        </p:txBody>
      </p:sp>
    </p:spTree>
    <p:extLst>
      <p:ext uri="{BB962C8B-B14F-4D97-AF65-F5344CB8AC3E}">
        <p14:creationId xmlns:p14="http://schemas.microsoft.com/office/powerpoint/2010/main" val="308461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CBFDC-6E64-D08D-8239-81CFB252F3D6}"/>
              </a:ext>
            </a:extLst>
          </p:cNvPr>
          <p:cNvSpPr>
            <a:spLocks noGrp="1"/>
          </p:cNvSpPr>
          <p:nvPr>
            <p:ph type="title"/>
          </p:nvPr>
        </p:nvSpPr>
        <p:spPr/>
        <p:txBody>
          <a:bodyPr/>
          <a:lstStyle/>
          <a:p>
            <a:r>
              <a:rPr lang="en-US" b="1" dirty="0"/>
              <a:t>Perfect Positive Correlation (r=+1):</a:t>
            </a:r>
          </a:p>
        </p:txBody>
      </p:sp>
      <p:sp>
        <p:nvSpPr>
          <p:cNvPr id="3" name="Content Placeholder 2">
            <a:extLst>
              <a:ext uri="{FF2B5EF4-FFF2-40B4-BE49-F238E27FC236}">
                <a16:creationId xmlns:a16="http://schemas.microsoft.com/office/drawing/2014/main" id="{E7B2E8BB-4D86-6F4E-8892-C3313707569B}"/>
              </a:ext>
            </a:extLst>
          </p:cNvPr>
          <p:cNvSpPr>
            <a:spLocks noGrp="1"/>
          </p:cNvSpPr>
          <p:nvPr>
            <p:ph idx="1"/>
          </p:nvPr>
        </p:nvSpPr>
        <p:spPr/>
        <p:txBody>
          <a:bodyPr/>
          <a:lstStyle/>
          <a:p>
            <a:pPr marL="0" indent="0" algn="just">
              <a:buNone/>
            </a:pPr>
            <a:r>
              <a:rPr lang="en-US" dirty="0"/>
              <a:t>The correlation is said to be perfectly positive when all the points lie on the straight line rising from the lower left-hand corner to the upper </a:t>
            </a:r>
            <a:r>
              <a:rPr lang="en-US"/>
              <a:t>right-hand corner.</a:t>
            </a:r>
            <a:endParaRPr lang="en-US" dirty="0"/>
          </a:p>
        </p:txBody>
      </p:sp>
    </p:spTree>
    <p:extLst>
      <p:ext uri="{BB962C8B-B14F-4D97-AF65-F5344CB8AC3E}">
        <p14:creationId xmlns:p14="http://schemas.microsoft.com/office/powerpoint/2010/main" val="3589412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062E9-2255-812D-CB5C-010603409B95}"/>
              </a:ext>
            </a:extLst>
          </p:cNvPr>
          <p:cNvSpPr>
            <a:spLocks noGrp="1"/>
          </p:cNvSpPr>
          <p:nvPr>
            <p:ph type="title"/>
          </p:nvPr>
        </p:nvSpPr>
        <p:spPr/>
        <p:txBody>
          <a:bodyPr/>
          <a:lstStyle/>
          <a:p>
            <a:r>
              <a:rPr lang="en-US" dirty="0"/>
              <a:t>Perfect Negative Correlation (r=-1):</a:t>
            </a:r>
          </a:p>
        </p:txBody>
      </p:sp>
      <p:sp>
        <p:nvSpPr>
          <p:cNvPr id="3" name="Content Placeholder 2">
            <a:extLst>
              <a:ext uri="{FF2B5EF4-FFF2-40B4-BE49-F238E27FC236}">
                <a16:creationId xmlns:a16="http://schemas.microsoft.com/office/drawing/2014/main" id="{E3A7AAC3-EED2-7EAB-4020-794C7AFA72BD}"/>
              </a:ext>
            </a:extLst>
          </p:cNvPr>
          <p:cNvSpPr>
            <a:spLocks noGrp="1"/>
          </p:cNvSpPr>
          <p:nvPr>
            <p:ph idx="1"/>
          </p:nvPr>
        </p:nvSpPr>
        <p:spPr/>
        <p:txBody>
          <a:bodyPr>
            <a:normAutofit/>
          </a:bodyPr>
          <a:lstStyle/>
          <a:p>
            <a:pPr marL="0" indent="0" algn="just">
              <a:buNone/>
            </a:pPr>
            <a:r>
              <a:rPr lang="en-US" dirty="0"/>
              <a:t>When all the points lie on a straight line falling from the upper left-hand corner to the lower right-hand corner, the variables are said to be negatively correlated.</a:t>
            </a:r>
          </a:p>
        </p:txBody>
      </p:sp>
    </p:spTree>
    <p:extLst>
      <p:ext uri="{BB962C8B-B14F-4D97-AF65-F5344CB8AC3E}">
        <p14:creationId xmlns:p14="http://schemas.microsoft.com/office/powerpoint/2010/main" val="3281451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5051B-7796-CD2D-ACC1-A43233F97676}"/>
              </a:ext>
            </a:extLst>
          </p:cNvPr>
          <p:cNvSpPr>
            <a:spLocks noGrp="1"/>
          </p:cNvSpPr>
          <p:nvPr>
            <p:ph type="title"/>
          </p:nvPr>
        </p:nvSpPr>
        <p:spPr/>
        <p:txBody>
          <a:bodyPr/>
          <a:lstStyle/>
          <a:p>
            <a:r>
              <a:rPr lang="en-US" b="1" dirty="0"/>
              <a:t>High Degree of +</a:t>
            </a:r>
            <a:r>
              <a:rPr lang="en-US" b="1" dirty="0" err="1"/>
              <a:t>Ve</a:t>
            </a:r>
            <a:r>
              <a:rPr lang="en-US" b="1" dirty="0"/>
              <a:t> Correlation (r= + High):</a:t>
            </a:r>
          </a:p>
        </p:txBody>
      </p:sp>
      <p:sp>
        <p:nvSpPr>
          <p:cNvPr id="3" name="Content Placeholder 2">
            <a:extLst>
              <a:ext uri="{FF2B5EF4-FFF2-40B4-BE49-F238E27FC236}">
                <a16:creationId xmlns:a16="http://schemas.microsoft.com/office/drawing/2014/main" id="{66A5588C-61EC-6A48-3A28-CDF15AC50FB8}"/>
              </a:ext>
            </a:extLst>
          </p:cNvPr>
          <p:cNvSpPr>
            <a:spLocks noGrp="1"/>
          </p:cNvSpPr>
          <p:nvPr>
            <p:ph idx="1"/>
          </p:nvPr>
        </p:nvSpPr>
        <p:spPr/>
        <p:txBody>
          <a:bodyPr/>
          <a:lstStyle/>
          <a:p>
            <a:pPr marL="0" indent="0" algn="just">
              <a:buNone/>
            </a:pPr>
            <a:r>
              <a:rPr lang="en-US" dirty="0"/>
              <a:t>The degree of correlation is high when the points plotted fall under the narrow band and is said to be positive when these show the rising tendency from the lower left-hand corner to the upper right-hand corner.</a:t>
            </a:r>
          </a:p>
          <a:p>
            <a:pPr marL="0" indent="0" algn="just">
              <a:buNone/>
            </a:pPr>
            <a:endParaRPr lang="en-US" dirty="0"/>
          </a:p>
        </p:txBody>
      </p:sp>
    </p:spTree>
    <p:extLst>
      <p:ext uri="{BB962C8B-B14F-4D97-AF65-F5344CB8AC3E}">
        <p14:creationId xmlns:p14="http://schemas.microsoft.com/office/powerpoint/2010/main" val="3960465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73242-605C-EDDE-667E-7BC72F9A38A4}"/>
              </a:ext>
            </a:extLst>
          </p:cNvPr>
          <p:cNvSpPr>
            <a:spLocks noGrp="1"/>
          </p:cNvSpPr>
          <p:nvPr>
            <p:ph type="title"/>
          </p:nvPr>
        </p:nvSpPr>
        <p:spPr/>
        <p:txBody>
          <a:bodyPr/>
          <a:lstStyle/>
          <a:p>
            <a:r>
              <a:rPr lang="en-US" b="1" dirty="0"/>
              <a:t>High Degree of –</a:t>
            </a:r>
            <a:r>
              <a:rPr lang="en-US" b="1" dirty="0" err="1"/>
              <a:t>Ve</a:t>
            </a:r>
            <a:r>
              <a:rPr lang="en-US" b="1" dirty="0"/>
              <a:t> Correlation (r= – High):</a:t>
            </a:r>
          </a:p>
        </p:txBody>
      </p:sp>
      <p:sp>
        <p:nvSpPr>
          <p:cNvPr id="3" name="Content Placeholder 2">
            <a:extLst>
              <a:ext uri="{FF2B5EF4-FFF2-40B4-BE49-F238E27FC236}">
                <a16:creationId xmlns:a16="http://schemas.microsoft.com/office/drawing/2014/main" id="{F52581CD-D8F9-21A9-5CDA-238800E5B271}"/>
              </a:ext>
            </a:extLst>
          </p:cNvPr>
          <p:cNvSpPr>
            <a:spLocks noGrp="1"/>
          </p:cNvSpPr>
          <p:nvPr>
            <p:ph idx="1"/>
          </p:nvPr>
        </p:nvSpPr>
        <p:spPr/>
        <p:txBody>
          <a:bodyPr/>
          <a:lstStyle/>
          <a:p>
            <a:pPr marL="0" indent="0" algn="just">
              <a:buNone/>
            </a:pPr>
            <a:r>
              <a:rPr lang="en-US" dirty="0"/>
              <a:t>The degree of negative correlation is high when the point plotted fall in the narrow band and show the declining tendency from the upper left-hand corner to the lower right-hand corner.</a:t>
            </a:r>
          </a:p>
          <a:p>
            <a:pPr marL="0" indent="0" algn="just">
              <a:buNone/>
            </a:pPr>
            <a:endParaRPr lang="en-US" dirty="0"/>
          </a:p>
        </p:txBody>
      </p:sp>
    </p:spTree>
    <p:extLst>
      <p:ext uri="{BB962C8B-B14F-4D97-AF65-F5344CB8AC3E}">
        <p14:creationId xmlns:p14="http://schemas.microsoft.com/office/powerpoint/2010/main" val="2880321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E4395-F6CC-030F-4650-5289D6F16CC5}"/>
              </a:ext>
            </a:extLst>
          </p:cNvPr>
          <p:cNvSpPr>
            <a:spLocks noGrp="1"/>
          </p:cNvSpPr>
          <p:nvPr>
            <p:ph type="title"/>
          </p:nvPr>
        </p:nvSpPr>
        <p:spPr/>
        <p:txBody>
          <a:bodyPr/>
          <a:lstStyle/>
          <a:p>
            <a:r>
              <a:rPr lang="en-US" b="1" dirty="0"/>
              <a:t>Low degree of +</a:t>
            </a:r>
            <a:r>
              <a:rPr lang="en-US" b="1" dirty="0" err="1"/>
              <a:t>Ve</a:t>
            </a:r>
            <a:r>
              <a:rPr lang="en-US" b="1" dirty="0"/>
              <a:t> Correlation (r= + Low):</a:t>
            </a:r>
          </a:p>
        </p:txBody>
      </p:sp>
      <p:sp>
        <p:nvSpPr>
          <p:cNvPr id="3" name="Content Placeholder 2">
            <a:extLst>
              <a:ext uri="{FF2B5EF4-FFF2-40B4-BE49-F238E27FC236}">
                <a16:creationId xmlns:a16="http://schemas.microsoft.com/office/drawing/2014/main" id="{C9C80DB6-780A-3A75-1A72-C8B61760FB04}"/>
              </a:ext>
            </a:extLst>
          </p:cNvPr>
          <p:cNvSpPr>
            <a:spLocks noGrp="1"/>
          </p:cNvSpPr>
          <p:nvPr>
            <p:ph idx="1"/>
          </p:nvPr>
        </p:nvSpPr>
        <p:spPr/>
        <p:txBody>
          <a:bodyPr/>
          <a:lstStyle/>
          <a:p>
            <a:pPr marL="0" indent="0" algn="just">
              <a:buNone/>
            </a:pPr>
            <a:r>
              <a:rPr lang="en-US" dirty="0"/>
              <a:t>The correlation between the variables is said to be low but positive when the points are highly scattered over the graph and show a rising tendency from the lower left-hand corner to the upper right-hand corner.</a:t>
            </a:r>
          </a:p>
          <a:p>
            <a:pPr marL="0" indent="0" algn="just">
              <a:buNone/>
            </a:pPr>
            <a:endParaRPr lang="en-US" dirty="0"/>
          </a:p>
        </p:txBody>
      </p:sp>
    </p:spTree>
    <p:extLst>
      <p:ext uri="{BB962C8B-B14F-4D97-AF65-F5344CB8AC3E}">
        <p14:creationId xmlns:p14="http://schemas.microsoft.com/office/powerpoint/2010/main" val="3289593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A984A-C50D-CDD9-AB6F-1F6D256CD569}"/>
              </a:ext>
            </a:extLst>
          </p:cNvPr>
          <p:cNvSpPr>
            <a:spLocks noGrp="1"/>
          </p:cNvSpPr>
          <p:nvPr>
            <p:ph type="title"/>
          </p:nvPr>
        </p:nvSpPr>
        <p:spPr/>
        <p:txBody>
          <a:bodyPr/>
          <a:lstStyle/>
          <a:p>
            <a:r>
              <a:rPr lang="en-US" b="1" dirty="0"/>
              <a:t>Low Degree of –</a:t>
            </a:r>
            <a:r>
              <a:rPr lang="en-US" b="1" dirty="0" err="1"/>
              <a:t>Ve</a:t>
            </a:r>
            <a:r>
              <a:rPr lang="en-US" b="1" dirty="0"/>
              <a:t> Correlation (r= + Low):</a:t>
            </a:r>
          </a:p>
        </p:txBody>
      </p:sp>
      <p:sp>
        <p:nvSpPr>
          <p:cNvPr id="3" name="Content Placeholder 2">
            <a:extLst>
              <a:ext uri="{FF2B5EF4-FFF2-40B4-BE49-F238E27FC236}">
                <a16:creationId xmlns:a16="http://schemas.microsoft.com/office/drawing/2014/main" id="{19626066-9467-6534-B9C6-9A4CE76EA327}"/>
              </a:ext>
            </a:extLst>
          </p:cNvPr>
          <p:cNvSpPr>
            <a:spLocks noGrp="1"/>
          </p:cNvSpPr>
          <p:nvPr>
            <p:ph idx="1"/>
          </p:nvPr>
        </p:nvSpPr>
        <p:spPr/>
        <p:txBody>
          <a:bodyPr/>
          <a:lstStyle/>
          <a:p>
            <a:pPr marL="0" indent="0" algn="just">
              <a:buNone/>
            </a:pPr>
            <a:r>
              <a:rPr lang="en-US" dirty="0"/>
              <a:t>The degree of correlation is low and negative when the points are scattered over the graph and the show the falling tendency from the upper left-hand corner to the lower right-hand corner.</a:t>
            </a:r>
          </a:p>
          <a:p>
            <a:pPr marL="0" indent="0" algn="just">
              <a:buNone/>
            </a:pPr>
            <a:endParaRPr lang="en-US" dirty="0"/>
          </a:p>
        </p:txBody>
      </p:sp>
    </p:spTree>
    <p:extLst>
      <p:ext uri="{BB962C8B-B14F-4D97-AF65-F5344CB8AC3E}">
        <p14:creationId xmlns:p14="http://schemas.microsoft.com/office/powerpoint/2010/main" val="38837808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TotalTime>
  <Words>497</Words>
  <Application>Microsoft Office PowerPoint</Application>
  <PresentationFormat>Widescreen</PresentationFormat>
  <Paragraphs>23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Scatter Diagram Method</vt:lpstr>
      <vt:lpstr>Methods of Determining Correlation:</vt:lpstr>
      <vt:lpstr>Scatter Diagram Method</vt:lpstr>
      <vt:lpstr>Perfect Positive Correlation (r=+1):</vt:lpstr>
      <vt:lpstr>Perfect Negative Correlation (r=-1):</vt:lpstr>
      <vt:lpstr>High Degree of +Ve Correlation (r= + High):</vt:lpstr>
      <vt:lpstr>High Degree of –Ve Correlation (r= – High):</vt:lpstr>
      <vt:lpstr>Low degree of +Ve Correlation (r= + Low):</vt:lpstr>
      <vt:lpstr>Low Degree of –Ve Correlation (r= + Low):</vt:lpstr>
      <vt:lpstr>No Correlation (r= 0):</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Ananya Priya</cp:lastModifiedBy>
  <cp:revision>3</cp:revision>
  <dcterms:created xsi:type="dcterms:W3CDTF">2023-01-30T15:11:11Z</dcterms:created>
  <dcterms:modified xsi:type="dcterms:W3CDTF">2023-01-30T15:47:47Z</dcterms:modified>
</cp:coreProperties>
</file>